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5143500" cx="9144000"/>
  <p:notesSz cx="6858000" cy="9144000"/>
  <p:embeddedFontLst>
    <p:embeddedFont>
      <p:font typeface="Raleway SemiBold"/>
      <p:regular r:id="rId16"/>
      <p:bold r:id="rId17"/>
      <p:italic r:id="rId18"/>
      <p:boldItalic r:id="rId19"/>
    </p:embeddedFont>
    <p:embeddedFont>
      <p:font typeface="Lato"/>
      <p:regular r:id="rId20"/>
      <p:bold r:id="rId21"/>
      <p:italic r:id="rId22"/>
      <p:boldItalic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24" roundtripDataSignature="AMtx7mjpynNNWimozmw5E+vTEYgZDW3JX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Lato-regular.fntdata"/><Relationship Id="rId11" Type="http://schemas.openxmlformats.org/officeDocument/2006/relationships/slide" Target="slides/slide6.xml"/><Relationship Id="rId22" Type="http://schemas.openxmlformats.org/officeDocument/2006/relationships/font" Target="fonts/Lato-italic.fntdata"/><Relationship Id="rId10" Type="http://schemas.openxmlformats.org/officeDocument/2006/relationships/slide" Target="slides/slide5.xml"/><Relationship Id="rId21" Type="http://schemas.openxmlformats.org/officeDocument/2006/relationships/font" Target="fonts/Lato-bold.fntdata"/><Relationship Id="rId13" Type="http://schemas.openxmlformats.org/officeDocument/2006/relationships/slide" Target="slides/slide8.xml"/><Relationship Id="rId24" Type="http://customschemas.google.com/relationships/presentationmetadata" Target="metadata"/><Relationship Id="rId12" Type="http://schemas.openxmlformats.org/officeDocument/2006/relationships/slide" Target="slides/slide7.xml"/><Relationship Id="rId23" Type="http://schemas.openxmlformats.org/officeDocument/2006/relationships/font" Target="fonts/Lato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RalewaySemiBold-bold.fntdata"/><Relationship Id="rId16" Type="http://schemas.openxmlformats.org/officeDocument/2006/relationships/font" Target="fonts/RalewaySemiBold-regular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RalewaySemiBold-boldItalic.fntdata"/><Relationship Id="rId6" Type="http://schemas.openxmlformats.org/officeDocument/2006/relationships/slide" Target="slides/slide1.xml"/><Relationship Id="rId18" Type="http://schemas.openxmlformats.org/officeDocument/2006/relationships/font" Target="fonts/RalewaySemiBold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" name="Google Shape;5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sz="1200">
              <a:solidFill>
                <a:srgbClr val="00B050"/>
              </a:solidFill>
            </a:endParaRPr>
          </a:p>
        </p:txBody>
      </p:sp>
      <p:sp>
        <p:nvSpPr>
          <p:cNvPr id="59" name="Google Shape;59;p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2" name="Google Shape;142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" name="Google Shape;65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" name="Google Shape;7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" name="Google Shape;9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" name="Google Shape;10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Not sure why the last time around we only included the CONUS image as it looks like FULL DISK and MESO are available   (For Rain Rate – I only have a sample of FULL DISK – I assume that is because the others are not created?)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4" name="Google Shape;114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4" name="Google Shape;12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4" name="Google Shape;134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bg>
      <p:bgPr>
        <a:gradFill>
          <a:gsLst>
            <a:gs pos="0">
              <a:srgbClr val="90CBF3">
                <a:alpha val="41960"/>
              </a:srgbClr>
            </a:gs>
            <a:gs pos="100000">
              <a:srgbClr val="350FF5">
                <a:alpha val="17647"/>
              </a:srgbClr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/>
          <p:nvPr>
            <p:ph idx="1" type="body"/>
          </p:nvPr>
        </p:nvSpPr>
        <p:spPr>
          <a:xfrm>
            <a:off x="265819" y="774985"/>
            <a:ext cx="8603400" cy="38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1pPr>
            <a:lvl2pPr indent="-36195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3pPr>
            <a:lvl4pPr indent="-32385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4pPr>
            <a:lvl5pPr indent="-32385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1" name="Google Shape;11;p13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" name="Google Shape;12;p13"/>
          <p:cNvSpPr txBox="1"/>
          <p:nvPr>
            <p:ph type="title"/>
          </p:nvPr>
        </p:nvSpPr>
        <p:spPr>
          <a:xfrm>
            <a:off x="914400" y="0"/>
            <a:ext cx="7287600" cy="65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ts val="1400"/>
              <a:buFont typeface="Raleway SemiBold"/>
              <a:buNone/>
              <a:defRPr b="0"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descr="NOAA_logo.png" id="13" name="Google Shape;13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7897" y="56862"/>
            <a:ext cx="806505" cy="780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02209" y="56868"/>
            <a:ext cx="827495" cy="804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9" name="Google Shape;49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2" name="Google Shape;52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3" name="Google Shape;53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7" name="Google Shape;17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8" name="Google Shape;18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1" name="Google Shape;21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" name="Google Shape;24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5" name="Google Shape;25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3" name="Google Shape;33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6" name="Google Shape;36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7" name="Google Shape;37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0" name="Google Shape;40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4" name="Google Shape;44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5" name="Google Shape;45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6" name="Google Shape;46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11.png"/><Relationship Id="rId5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10.png"/><Relationship Id="rId5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Relationship Id="rId4" Type="http://schemas.openxmlformats.org/officeDocument/2006/relationships/image" Target="../media/image14.png"/><Relationship Id="rId5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5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2" name="Google Shape;62;p1"/>
          <p:cNvSpPr txBox="1"/>
          <p:nvPr>
            <p:ph type="title"/>
          </p:nvPr>
        </p:nvSpPr>
        <p:spPr>
          <a:xfrm>
            <a:off x="123475" y="457200"/>
            <a:ext cx="8883300" cy="211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ct val="111111"/>
              <a:buFont typeface="Calibri"/>
              <a:buNone/>
            </a:pPr>
            <a:r>
              <a:rPr lang="en" sz="2700"/>
              <a:t>GOES-19 L2 (Group 2) Provisional Validation</a:t>
            </a:r>
            <a:endParaRPr sz="27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ct val="150000"/>
              <a:buFont typeface="Calibri"/>
              <a:buNone/>
            </a:pPr>
            <a:r>
              <a:rPr lang="en" sz="2000"/>
              <a:t>Peer/Stakeholder Product Validation Review (PS-PVR)</a:t>
            </a:r>
            <a:endParaRPr sz="20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ct val="171428"/>
              <a:buFont typeface="Calibri"/>
              <a:buNone/>
            </a:pPr>
            <a:r>
              <a:t/>
            </a:r>
            <a:endParaRPr sz="175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ct val="166666"/>
              <a:buFont typeface="Calibri"/>
              <a:buNone/>
            </a:pPr>
            <a:r>
              <a:rPr lang="en" sz="1800"/>
              <a:t>Feb. 5</a:t>
            </a:r>
            <a:r>
              <a:rPr lang="en" sz="1800"/>
              <a:t>, 2025</a:t>
            </a:r>
            <a:endParaRPr sz="18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ct val="166666"/>
              <a:buFont typeface="Calibri"/>
              <a:buNone/>
            </a:pPr>
            <a:r>
              <a:t/>
            </a:r>
            <a:endParaRPr sz="18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ct val="111111"/>
              <a:buFont typeface="Calibri"/>
              <a:buNone/>
            </a:pPr>
            <a:r>
              <a:rPr lang="en" sz="2700"/>
              <a:t>NWS Perspective: AWIPS verification</a:t>
            </a:r>
            <a:endParaRPr sz="20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ct val="171428"/>
              <a:buFont typeface="Calibri"/>
              <a:buNone/>
            </a:pPr>
            <a:r>
              <a:t/>
            </a:r>
            <a:endParaRPr sz="175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ct val="204544"/>
              <a:buFont typeface="Calibri"/>
              <a:buNone/>
            </a:pPr>
            <a:r>
              <a:rPr lang="en" sz="1466">
                <a:solidFill>
                  <a:srgbClr val="666666"/>
                </a:solidFill>
              </a:rPr>
              <a:t>V Wegman</a:t>
            </a:r>
            <a:r>
              <a:rPr lang="en" sz="1466">
                <a:solidFill>
                  <a:srgbClr val="666666"/>
                </a:solidFill>
              </a:rPr>
              <a:t> &amp; Derek van Pelt</a:t>
            </a:r>
            <a:endParaRPr sz="1466">
              <a:solidFill>
                <a:srgbClr val="666666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ct val="204544"/>
              <a:buFont typeface="Calibri"/>
              <a:buNone/>
            </a:pPr>
            <a:r>
              <a:rPr lang="en" sz="1466">
                <a:solidFill>
                  <a:srgbClr val="666666"/>
                </a:solidFill>
              </a:rPr>
              <a:t>TOWR-S team, NWS Office of Observations</a:t>
            </a:r>
            <a:endParaRPr sz="2366">
              <a:solidFill>
                <a:srgbClr val="666666"/>
              </a:solidFill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1"/>
          <p:cNvSpPr txBox="1"/>
          <p:nvPr>
            <p:ph type="title"/>
          </p:nvPr>
        </p:nvSpPr>
        <p:spPr>
          <a:xfrm>
            <a:off x="914400" y="0"/>
            <a:ext cx="7287600" cy="65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Notes</a:t>
            </a:r>
            <a:endParaRPr/>
          </a:p>
        </p:txBody>
      </p:sp>
      <p:sp>
        <p:nvSpPr>
          <p:cNvPr id="145" name="Google Shape;145;p11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6" name="Google Shape;146;p11"/>
          <p:cNvSpPr txBox="1"/>
          <p:nvPr>
            <p:ph idx="1" type="body"/>
          </p:nvPr>
        </p:nvSpPr>
        <p:spPr>
          <a:xfrm>
            <a:off x="265819" y="774985"/>
            <a:ext cx="8603400" cy="38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6666"/>
              </a:buClr>
              <a:buSzPts val="2400"/>
              <a:buChar char="•"/>
            </a:pPr>
            <a:r>
              <a:rPr lang="en">
                <a:solidFill>
                  <a:srgbClr val="666666"/>
                </a:solidFill>
              </a:rPr>
              <a:t>AWIPS ingests and displays all these products using its baseline configurations. </a:t>
            </a:r>
            <a:endParaRPr>
              <a:solidFill>
                <a:srgbClr val="666666"/>
              </a:solidFill>
            </a:endParaRPr>
          </a:p>
          <a:p>
            <a:pPr indent="-3619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00"/>
              <a:buChar char="•"/>
            </a:pPr>
            <a:r>
              <a:rPr lang="en">
                <a:solidFill>
                  <a:srgbClr val="666666"/>
                </a:solidFill>
              </a:rPr>
              <a:t>No fielding issues are expected</a:t>
            </a:r>
            <a:endParaRPr>
              <a:solidFill>
                <a:srgbClr val="666666"/>
              </a:solidFill>
            </a:endParaRPr>
          </a:p>
          <a:p>
            <a:pPr indent="-3619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00"/>
              <a:buChar char="•"/>
            </a:pPr>
            <a:r>
              <a:rPr lang="en">
                <a:solidFill>
                  <a:srgbClr val="666666"/>
                </a:solidFill>
              </a:rPr>
              <a:t>G-19 products conform closely to G-16,17 conventions (GOES-R Product User Guide)</a:t>
            </a:r>
            <a:endParaRPr>
              <a:solidFill>
                <a:srgbClr val="666666"/>
              </a:solidFill>
            </a:endParaRPr>
          </a:p>
          <a:p>
            <a:pPr indent="-3619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00"/>
              <a:buChar char="•"/>
            </a:pPr>
            <a:r>
              <a:rPr lang="en">
                <a:solidFill>
                  <a:srgbClr val="666666"/>
                </a:solidFill>
              </a:rPr>
              <a:t>AWIPS’ baseline configurations for G16 and G18 are extensible for G19+</a:t>
            </a:r>
            <a:endParaRPr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"/>
          <p:cNvSpPr txBox="1"/>
          <p:nvPr>
            <p:ph type="title"/>
          </p:nvPr>
        </p:nvSpPr>
        <p:spPr>
          <a:xfrm>
            <a:off x="914400" y="0"/>
            <a:ext cx="7287600" cy="65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Legacy Atmospheric Profiles</a:t>
            </a:r>
            <a:endParaRPr/>
          </a:p>
        </p:txBody>
      </p:sp>
      <p:sp>
        <p:nvSpPr>
          <p:cNvPr id="68" name="Google Shape;68;p2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9" name="Google Shape;69;p2"/>
          <p:cNvSpPr txBox="1"/>
          <p:nvPr/>
        </p:nvSpPr>
        <p:spPr>
          <a:xfrm>
            <a:off x="4766050" y="4179100"/>
            <a:ext cx="3243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GOES-1</a:t>
            </a: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9</a:t>
            </a:r>
            <a:r>
              <a:rPr b="0" i="0" lang="en" sz="1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Preliminary, Non-Operational Data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2"/>
          <p:cNvSpPr txBox="1"/>
          <p:nvPr/>
        </p:nvSpPr>
        <p:spPr>
          <a:xfrm>
            <a:off x="343075" y="4179100"/>
            <a:ext cx="4301400" cy="12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GOES-19 </a:t>
            </a:r>
            <a:r>
              <a:rPr b="0" i="0" lang="en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Legacy Vertical </a:t>
            </a:r>
            <a:r>
              <a:rPr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Moisture and Temperature profiles (34-levels) plot map (above)</a:t>
            </a:r>
            <a:br>
              <a:rPr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</a:br>
            <a:br>
              <a:rPr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900">
                <a:solidFill>
                  <a:schemeClr val="dk1"/>
                </a:solidFill>
              </a:rPr>
              <a:t>OR_ABI-L2-LVMPRC-M6_G19.., and OR_ABI-L2-LVTPRC-M6_G19..)</a:t>
            </a:r>
            <a:endParaRPr sz="9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sz="9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1" name="Google Shape;71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08200"/>
            <a:ext cx="4893166" cy="3218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3201" y="1407700"/>
            <a:ext cx="3980801" cy="1874933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2"/>
          <p:cNvSpPr txBox="1"/>
          <p:nvPr/>
        </p:nvSpPr>
        <p:spPr>
          <a:xfrm>
            <a:off x="5739000" y="3367100"/>
            <a:ext cx="1698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GOES-19 Skew-T plot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"/>
          <p:cNvSpPr txBox="1"/>
          <p:nvPr>
            <p:ph type="title"/>
          </p:nvPr>
        </p:nvSpPr>
        <p:spPr>
          <a:xfrm>
            <a:off x="498025" y="157075"/>
            <a:ext cx="3518700" cy="66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0000"/>
              <a:buNone/>
            </a:pPr>
            <a:r>
              <a:rPr lang="en"/>
              <a:t>Derived Stability</a:t>
            </a:r>
            <a:br>
              <a:rPr lang="en"/>
            </a:br>
            <a:r>
              <a:rPr lang="en"/>
              <a:t> Indices: Lifted Index</a:t>
            </a:r>
            <a:endParaRPr/>
          </a:p>
        </p:txBody>
      </p:sp>
      <p:sp>
        <p:nvSpPr>
          <p:cNvPr id="79" name="Google Shape;79;p3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0" name="Google Shape;8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160" y="1143000"/>
            <a:ext cx="3886198" cy="3837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14800" y="155448"/>
            <a:ext cx="3657600" cy="2389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14800" y="2602261"/>
            <a:ext cx="3657600" cy="2377439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3"/>
          <p:cNvSpPr txBox="1"/>
          <p:nvPr/>
        </p:nvSpPr>
        <p:spPr>
          <a:xfrm>
            <a:off x="7836825" y="1143000"/>
            <a:ext cx="1335300" cy="10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GOES-1</a:t>
            </a: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9</a:t>
            </a:r>
            <a:r>
              <a:rPr b="0" i="0" lang="en" sz="1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Preliminary, Non-Operational Data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"/>
          <p:cNvSpPr txBox="1"/>
          <p:nvPr>
            <p:ph type="title"/>
          </p:nvPr>
        </p:nvSpPr>
        <p:spPr>
          <a:xfrm>
            <a:off x="307432" y="351940"/>
            <a:ext cx="3870300" cy="65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5555"/>
              <a:buNone/>
            </a:pPr>
            <a:r>
              <a:rPr lang="en"/>
              <a:t>Derived Stability Indices: 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5555"/>
              <a:buNone/>
            </a:pPr>
            <a:r>
              <a:rPr lang="en"/>
              <a:t>Showalter Index</a:t>
            </a:r>
            <a:endParaRPr/>
          </a:p>
        </p:txBody>
      </p:sp>
      <p:sp>
        <p:nvSpPr>
          <p:cNvPr id="89" name="Google Shape;89;p4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0" name="Google Shape;90;p4"/>
          <p:cNvSpPr txBox="1"/>
          <p:nvPr/>
        </p:nvSpPr>
        <p:spPr>
          <a:xfrm>
            <a:off x="7836825" y="1143000"/>
            <a:ext cx="1335300" cy="10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GOES-1</a:t>
            </a: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9</a:t>
            </a:r>
            <a:r>
              <a:rPr b="0" i="0" lang="en" sz="1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Preliminary, Non-Operational Data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" name="Google Shape;91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160" y="1143000"/>
            <a:ext cx="3886198" cy="382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14800" y="152400"/>
            <a:ext cx="3657600" cy="2389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14800" y="2604203"/>
            <a:ext cx="3657600" cy="23845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"/>
          <p:cNvSpPr txBox="1"/>
          <p:nvPr>
            <p:ph type="title"/>
          </p:nvPr>
        </p:nvSpPr>
        <p:spPr>
          <a:xfrm>
            <a:off x="171775" y="354425"/>
            <a:ext cx="4115100" cy="65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5555"/>
              <a:buNone/>
            </a:pPr>
            <a:r>
              <a:rPr lang="en"/>
              <a:t>Derived Stability Indices: K-Index</a:t>
            </a:r>
            <a:endParaRPr/>
          </a:p>
        </p:txBody>
      </p:sp>
      <p:sp>
        <p:nvSpPr>
          <p:cNvPr id="99" name="Google Shape;99;p5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0" name="Google Shape;100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160" y="1143000"/>
            <a:ext cx="3886198" cy="382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14800" y="152400"/>
            <a:ext cx="3657600" cy="2384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14800" y="2594350"/>
            <a:ext cx="3657600" cy="2387469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5"/>
          <p:cNvSpPr txBox="1"/>
          <p:nvPr/>
        </p:nvSpPr>
        <p:spPr>
          <a:xfrm>
            <a:off x="7836825" y="1143000"/>
            <a:ext cx="1335300" cy="10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GOES-1</a:t>
            </a: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9</a:t>
            </a:r>
            <a:r>
              <a:rPr b="0" i="0" lang="en" sz="1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Preliminary, Non-Operational Data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6"/>
          <p:cNvSpPr txBox="1"/>
          <p:nvPr>
            <p:ph type="title"/>
          </p:nvPr>
        </p:nvSpPr>
        <p:spPr>
          <a:xfrm>
            <a:off x="914400" y="152400"/>
            <a:ext cx="7287600" cy="65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5555"/>
              <a:buNone/>
            </a:pPr>
            <a:r>
              <a:rPr lang="en"/>
              <a:t>Derived Stability Indices: </a:t>
            </a:r>
            <a:br>
              <a:rPr lang="en"/>
            </a:br>
            <a:r>
              <a:rPr lang="en"/>
              <a:t>Convective Available Potential Energy (CAPE)</a:t>
            </a:r>
            <a:endParaRPr/>
          </a:p>
        </p:txBody>
      </p:sp>
      <p:sp>
        <p:nvSpPr>
          <p:cNvPr id="109" name="Google Shape;109;p6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0" name="Google Shape;110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3350" y="889075"/>
            <a:ext cx="6400799" cy="4183059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6"/>
          <p:cNvSpPr txBox="1"/>
          <p:nvPr/>
        </p:nvSpPr>
        <p:spPr>
          <a:xfrm>
            <a:off x="7836825" y="1143000"/>
            <a:ext cx="1335300" cy="10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GOES-1</a:t>
            </a: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9</a:t>
            </a:r>
            <a:r>
              <a:rPr b="0" i="0" lang="en" sz="1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Preliminary, Non-Operational Data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7"/>
          <p:cNvSpPr txBox="1"/>
          <p:nvPr>
            <p:ph type="title"/>
          </p:nvPr>
        </p:nvSpPr>
        <p:spPr>
          <a:xfrm>
            <a:off x="21336" y="204216"/>
            <a:ext cx="42519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5555"/>
              <a:buNone/>
            </a:pPr>
            <a:r>
              <a:rPr lang="en"/>
              <a:t>Derived Stability Indices: Total Totals Index</a:t>
            </a:r>
            <a:endParaRPr/>
          </a:p>
        </p:txBody>
      </p:sp>
      <p:sp>
        <p:nvSpPr>
          <p:cNvPr id="117" name="Google Shape;117;p7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8" name="Google Shape;118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160" y="1143000"/>
            <a:ext cx="3886198" cy="382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14800" y="152400"/>
            <a:ext cx="3657600" cy="2392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14800" y="2584766"/>
            <a:ext cx="3657600" cy="2381899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7"/>
          <p:cNvSpPr txBox="1"/>
          <p:nvPr/>
        </p:nvSpPr>
        <p:spPr>
          <a:xfrm>
            <a:off x="7836825" y="1143000"/>
            <a:ext cx="1335300" cy="10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GOES-1</a:t>
            </a: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9</a:t>
            </a:r>
            <a:r>
              <a:rPr b="0" i="0" lang="en" sz="1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Preliminary, Non-Operational Data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8"/>
          <p:cNvSpPr txBox="1"/>
          <p:nvPr>
            <p:ph type="title"/>
          </p:nvPr>
        </p:nvSpPr>
        <p:spPr>
          <a:xfrm>
            <a:off x="32725" y="0"/>
            <a:ext cx="4008000" cy="159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Total Precipitable Water</a:t>
            </a:r>
            <a:endParaRPr/>
          </a:p>
        </p:txBody>
      </p:sp>
      <p:sp>
        <p:nvSpPr>
          <p:cNvPr id="127" name="Google Shape;127;p8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8" name="Google Shape;128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160" y="1143000"/>
            <a:ext cx="3886198" cy="3812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14800" y="152400"/>
            <a:ext cx="3657600" cy="2381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60520" y="2586283"/>
            <a:ext cx="3657600" cy="238933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8"/>
          <p:cNvSpPr txBox="1"/>
          <p:nvPr/>
        </p:nvSpPr>
        <p:spPr>
          <a:xfrm>
            <a:off x="7836825" y="1143000"/>
            <a:ext cx="1335300" cy="10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GOES-1</a:t>
            </a: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9</a:t>
            </a:r>
            <a:r>
              <a:rPr b="0" i="0" lang="en" sz="1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Preliminary, Non-Operational Data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9"/>
          <p:cNvSpPr txBox="1"/>
          <p:nvPr>
            <p:ph type="title"/>
          </p:nvPr>
        </p:nvSpPr>
        <p:spPr>
          <a:xfrm>
            <a:off x="914400" y="0"/>
            <a:ext cx="7287600" cy="65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5555"/>
              <a:buNone/>
            </a:pPr>
            <a:r>
              <a:rPr lang="en"/>
              <a:t>Rain Rate / Quantitative Precipitation Estimate</a:t>
            </a:r>
            <a:endParaRPr/>
          </a:p>
        </p:txBody>
      </p:sp>
      <p:sp>
        <p:nvSpPr>
          <p:cNvPr id="137" name="Google Shape;137;p9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8" name="Google Shape;138;p9"/>
          <p:cNvSpPr txBox="1"/>
          <p:nvPr/>
        </p:nvSpPr>
        <p:spPr>
          <a:xfrm>
            <a:off x="2743955" y="4751790"/>
            <a:ext cx="3800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GOES-1</a:t>
            </a: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9</a:t>
            </a:r>
            <a:r>
              <a:rPr b="0" i="0" lang="en" sz="1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Preliminary, Non-Operational Data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" name="Google Shape;139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1325" y="655800"/>
            <a:ext cx="4105651" cy="39382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